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8" r:id="rId13"/>
    <p:sldId id="267" r:id="rId14"/>
    <p:sldId id="269" r:id="rId15"/>
    <p:sldId id="270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70"/>
    <p:restoredTop sz="96928"/>
  </p:normalViewPr>
  <p:slideViewPr>
    <p:cSldViewPr snapToGrid="0">
      <p:cViewPr varScale="1">
        <p:scale>
          <a:sx n="128" d="100"/>
          <a:sy n="128" d="100"/>
        </p:scale>
        <p:origin x="11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B515B-B6E3-FD46-AFAF-9BE9873B12E3}" type="datetimeFigureOut">
              <a:rPr kumimoji="1" lang="zh-CN" altLang="en-US" smtClean="0"/>
              <a:t>2025/5/22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4093E4-2600-0B42-BA6B-DEFC6E66D07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52756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673F00-E5EE-F4B4-50F5-03884C2CE8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9C1A6BA-4225-665D-9E6A-738F9A8E0C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57FBD4-AD5E-3356-CA12-856F2EB73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E423B-D189-1642-862E-6124C7A5A224}" type="datetimeFigureOut">
              <a:rPr kumimoji="1" lang="zh-CN" altLang="en-US" smtClean="0"/>
              <a:t>2025/5/22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14F55-C379-1480-02C3-848978064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ADC83C-74E5-2CBA-3808-467B610B2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6CBF2-5B80-694E-AA73-110FB0D23C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57349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6C95F9-D5C6-E920-56A3-D3797C506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9CF4207-89CF-8FA2-10F6-B684A8A1A7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88CA35-9C52-D0F1-CC86-F1221881F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E423B-D189-1642-862E-6124C7A5A224}" type="datetimeFigureOut">
              <a:rPr kumimoji="1" lang="zh-CN" altLang="en-US" smtClean="0"/>
              <a:t>2025/5/22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41C031-CF28-67F2-23E9-BD230C76D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072F7A-8D3D-97AB-DB4C-6E15C4FB4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6CBF2-5B80-694E-AA73-110FB0D23C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33396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61DF980-BEA3-EE37-B22D-12AFB8941B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6E446B2-25F3-8247-6A1F-88315119DB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255CD1-EBAE-111A-74E8-042542575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E423B-D189-1642-862E-6124C7A5A224}" type="datetimeFigureOut">
              <a:rPr kumimoji="1" lang="zh-CN" altLang="en-US" smtClean="0"/>
              <a:t>2025/5/22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FF9AB8B-0995-3FDC-BC34-EAF7AA74D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81DE3E-AE98-EEED-6666-97106B25F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6CBF2-5B80-694E-AA73-110FB0D23C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64445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CD3486-39A4-120A-CAC8-7A19C57C7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2CC759-6899-DBC1-6796-8B18946E9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4AA7AF-CE7B-F1F1-EBA1-E33E4F163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E423B-D189-1642-862E-6124C7A5A224}" type="datetimeFigureOut">
              <a:rPr kumimoji="1" lang="zh-CN" altLang="en-US" smtClean="0"/>
              <a:t>2025/5/22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2E803A-FD22-5B02-4D29-32A9CCE92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3BF914-11DC-A38A-235A-DA0AEE89F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6CBF2-5B80-694E-AA73-110FB0D23C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3637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8FD7A5-D776-E59C-C326-BD190E89B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6AB40D4-A197-7245-CB22-0AA3D1453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6EB196-A98A-51D2-8FD1-95FDC819D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E423B-D189-1642-862E-6124C7A5A224}" type="datetimeFigureOut">
              <a:rPr kumimoji="1" lang="zh-CN" altLang="en-US" smtClean="0"/>
              <a:t>2025/5/22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936928-C9A0-1A56-0943-1FCB4DB7E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54D0A2-569F-95C6-7435-2F149D019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6CBF2-5B80-694E-AA73-110FB0D23C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61248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8FEC6F-950E-341F-9495-9B53DC5D9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6C4B83-E114-6B44-4E61-454FF22544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3ACF342-0045-804A-7EE9-8FD40AF489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4DD6C1-A7F2-5414-0147-5B3651D6F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E423B-D189-1642-862E-6124C7A5A224}" type="datetimeFigureOut">
              <a:rPr kumimoji="1" lang="zh-CN" altLang="en-US" smtClean="0"/>
              <a:t>2025/5/22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FCFAD87-A26B-C567-2B64-42065CF67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E37BF51-A659-1BE5-8AD1-BC6B425A1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6CBF2-5B80-694E-AA73-110FB0D23C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22058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CBA93F-6435-D41F-9B4D-D4C6FB918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1D1D97-2A1C-25C0-525B-98E3A913D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51650F2-57F0-1AF9-52DC-140426C502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18CB0D6-6AFA-AC5E-58E1-02571A743D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62C5993-732E-5DBB-B4BC-4E3280CE92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02AA412-D5A9-F9D0-3367-7F2377905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E423B-D189-1642-862E-6124C7A5A224}" type="datetimeFigureOut">
              <a:rPr kumimoji="1" lang="zh-CN" altLang="en-US" smtClean="0"/>
              <a:t>2025/5/22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26F2196-01A6-D17B-1D30-48E992690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8FEC58E-941F-FE41-2A6C-343F3C4B9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6CBF2-5B80-694E-AA73-110FB0D23C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92312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7A98A2-02D8-A746-73ED-D1169D634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668FF4D-067C-C44C-8B3C-E56B5B3DA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E423B-D189-1642-862E-6124C7A5A224}" type="datetimeFigureOut">
              <a:rPr kumimoji="1" lang="zh-CN" altLang="en-US" smtClean="0"/>
              <a:t>2025/5/22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CB5AC40-4D0F-C862-8A9E-50E099BBC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9A16DB2-3BC0-10EA-B858-0E0A06570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6CBF2-5B80-694E-AA73-110FB0D23C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40849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F999971-51AD-C009-44CF-628E1A9F4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E423B-D189-1642-862E-6124C7A5A224}" type="datetimeFigureOut">
              <a:rPr kumimoji="1" lang="zh-CN" altLang="en-US" smtClean="0"/>
              <a:t>2025/5/22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081566-0AFB-A0AF-AF3F-3C93F06D7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5C8BAC4-5A58-C6B9-B4D7-7BF0BC343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6CBF2-5B80-694E-AA73-110FB0D23C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581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5B9601-8ABE-D2CB-D6A0-478539288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D6A826-0631-A66B-E401-0AEBFE5E3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E2C1C48-5FEC-5142-A5E7-8DF3863EAA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B206623-337E-0E21-7DD1-DA8ABC5A1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E423B-D189-1642-862E-6124C7A5A224}" type="datetimeFigureOut">
              <a:rPr kumimoji="1" lang="zh-CN" altLang="en-US" smtClean="0"/>
              <a:t>2025/5/22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BF0BEE-216D-093C-949C-DAD46E8B9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BD308EE-A663-CE7E-E491-58877CC93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6CBF2-5B80-694E-AA73-110FB0D23C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29386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777189-A2B0-98DD-0945-DD8ED6556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37494EE-801E-5FC4-8E7B-A32B170202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A01884C-0D3B-0134-69CD-66E2254BA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C63E24E-5A3B-917F-2FB1-D2EAC652D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E423B-D189-1642-862E-6124C7A5A224}" type="datetimeFigureOut">
              <a:rPr kumimoji="1" lang="zh-CN" altLang="en-US" smtClean="0"/>
              <a:t>2025/5/22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7185E25-7AD9-1D08-FAAE-20C4BF665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C56F1A-19D4-80EE-4A24-6A588B1F2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6CBF2-5B80-694E-AA73-110FB0D23C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39690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752E578-ECF4-4285-C037-EED51EDCB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2A2F911-0426-40E5-FA93-63AA1508D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59A21F-4321-7F59-0EA7-E150C59CEB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E423B-D189-1642-862E-6124C7A5A224}" type="datetimeFigureOut">
              <a:rPr kumimoji="1" lang="zh-CN" altLang="en-US" smtClean="0"/>
              <a:t>2025/5/22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7E4F44-C225-EFA8-8112-D565A53010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487A7F-9B4D-9BBC-3F3B-ABB8155299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6CBF2-5B80-694E-AA73-110FB0D23C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9318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BA15046A-053A-A10C-9615-97ECC24A48FE}"/>
              </a:ext>
            </a:extLst>
          </p:cNvPr>
          <p:cNvSpPr txBox="1"/>
          <p:nvPr/>
        </p:nvSpPr>
        <p:spPr>
          <a:xfrm>
            <a:off x="0" y="-89451"/>
            <a:ext cx="116709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b="1" u="sng" dirty="0"/>
              <a:t>Advances</a:t>
            </a:r>
            <a:r>
              <a:rPr kumimoji="1" lang="zh-CN" altLang="en-US" sz="4400" b="1" u="sng" dirty="0"/>
              <a:t> </a:t>
            </a:r>
            <a:r>
              <a:rPr kumimoji="1" lang="en-US" altLang="zh-CN" sz="4400" b="1" u="sng" dirty="0"/>
              <a:t>of</a:t>
            </a:r>
            <a:r>
              <a:rPr kumimoji="1" lang="zh-CN" altLang="en-US" sz="4400" b="1" u="sng" dirty="0"/>
              <a:t> </a:t>
            </a:r>
            <a:r>
              <a:rPr kumimoji="1" lang="en-US" altLang="zh-CN" sz="4400" b="1" u="sng" dirty="0"/>
              <a:t>3D</a:t>
            </a:r>
            <a:r>
              <a:rPr kumimoji="1" lang="zh-CN" altLang="en-US" sz="4400" b="1" u="sng" dirty="0"/>
              <a:t> </a:t>
            </a:r>
            <a:r>
              <a:rPr kumimoji="1" lang="en-US" altLang="zh-CN" sz="4400" b="1" u="sng" dirty="0"/>
              <a:t>AIGC</a:t>
            </a:r>
          </a:p>
          <a:p>
            <a:r>
              <a:rPr kumimoji="1" lang="en-US" altLang="zh-CN" sz="2000" b="1" u="sng" dirty="0"/>
              <a:t>Typical</a:t>
            </a:r>
            <a:r>
              <a:rPr kumimoji="1" lang="zh-CN" altLang="en-US" sz="2000" b="1" u="sng" dirty="0"/>
              <a:t> </a:t>
            </a:r>
            <a:r>
              <a:rPr kumimoji="1" lang="en-US" altLang="zh-CN" sz="2000" b="1" u="sng" dirty="0" err="1"/>
              <a:t>Technicals</a:t>
            </a:r>
            <a:endParaRPr kumimoji="1" lang="en-US" altLang="zh-CN" sz="2000" b="1" u="sng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58CDC33-C72F-16B9-6B03-588FF73B76DF}"/>
              </a:ext>
            </a:extLst>
          </p:cNvPr>
          <p:cNvSpPr txBox="1"/>
          <p:nvPr/>
        </p:nvSpPr>
        <p:spPr>
          <a:xfrm>
            <a:off x="892533" y="1399341"/>
            <a:ext cx="42559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b="1" dirty="0"/>
              <a:t>2D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Diffusion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Models:</a:t>
            </a:r>
          </a:p>
          <a:p>
            <a:pPr algn="ctr"/>
            <a:r>
              <a:rPr kumimoji="1" lang="en-US" altLang="zh-CN" b="1" dirty="0"/>
              <a:t>Multi-view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Diffusion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Model</a:t>
            </a: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24D7D7B-2C97-C8B9-B59D-38230A22DEF8}"/>
              </a:ext>
            </a:extLst>
          </p:cNvPr>
          <p:cNvSpPr txBox="1"/>
          <p:nvPr/>
        </p:nvSpPr>
        <p:spPr>
          <a:xfrm>
            <a:off x="5835496" y="1558366"/>
            <a:ext cx="42559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b="1" dirty="0"/>
              <a:t>3D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Diffusion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Models:</a:t>
            </a:r>
          </a:p>
          <a:p>
            <a:pPr algn="ctr"/>
            <a:r>
              <a:rPr kumimoji="1" lang="en-US" altLang="zh-CN" b="1" dirty="0"/>
              <a:t>3D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Primitive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Generation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CABDDCD-843F-C1CE-C2F9-5A6ACD362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533" y="3212183"/>
            <a:ext cx="4255936" cy="192082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4B6FFAD-DCFE-C95E-020E-3FB4383AA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634" y="2504847"/>
            <a:ext cx="3983659" cy="333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251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3C94A2-F293-A24F-64D0-044C7086D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2C7B0BC8-17AF-4391-1A4D-6495F470F4D7}"/>
              </a:ext>
            </a:extLst>
          </p:cNvPr>
          <p:cNvSpPr txBox="1"/>
          <p:nvPr/>
        </p:nvSpPr>
        <p:spPr>
          <a:xfrm>
            <a:off x="0" y="-89451"/>
            <a:ext cx="116709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b="1" u="sng" dirty="0"/>
              <a:t>TRELLIS</a:t>
            </a:r>
          </a:p>
          <a:p>
            <a:r>
              <a:rPr kumimoji="1" lang="en-US" altLang="zh-CN" sz="2000" b="1" u="sng" dirty="0"/>
              <a:t>CVPR25</a:t>
            </a:r>
            <a:r>
              <a:rPr kumimoji="1" lang="zh-CN" altLang="en-US" sz="2000" b="1" u="sng" dirty="0"/>
              <a:t> </a:t>
            </a:r>
            <a:r>
              <a:rPr kumimoji="1" lang="en-US" altLang="zh-CN" sz="2000" b="1" u="sng" dirty="0" err="1"/>
              <a:t>SpotLight</a:t>
            </a:r>
            <a:endParaRPr kumimoji="1" lang="en-US" altLang="zh-CN" sz="2000" b="1" u="sng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BA2EB18-1328-256D-28C1-4597741D5C79}"/>
              </a:ext>
            </a:extLst>
          </p:cNvPr>
          <p:cNvSpPr txBox="1"/>
          <p:nvPr/>
        </p:nvSpPr>
        <p:spPr>
          <a:xfrm>
            <a:off x="481249" y="1182756"/>
            <a:ext cx="10004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/>
              <a:t>Methods: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Overall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Pipeline</a:t>
            </a:r>
          </a:p>
          <a:p>
            <a:r>
              <a:rPr kumimoji="1" lang="en-US" altLang="zh-CN" b="1" dirty="0"/>
              <a:t>	3D-VAE:</a:t>
            </a:r>
            <a:r>
              <a:rPr kumimoji="1" lang="zh-CN" altLang="en-US" b="1" dirty="0"/>
              <a:t> </a:t>
            </a:r>
            <a:r>
              <a:rPr kumimoji="1" lang="en-US" altLang="zh-CN" dirty="0"/>
              <a:t>Encode</a:t>
            </a:r>
            <a:r>
              <a:rPr kumimoji="1" lang="zh-CN" altLang="en-US" dirty="0"/>
              <a:t> </a:t>
            </a:r>
            <a:r>
              <a:rPr kumimoji="1" lang="en-US" altLang="zh-CN" dirty="0"/>
              <a:t>3D</a:t>
            </a:r>
            <a:r>
              <a:rPr kumimoji="1" lang="zh-CN" altLang="en-US" dirty="0"/>
              <a:t> </a:t>
            </a:r>
            <a:r>
              <a:rPr kumimoji="1" lang="en-US" altLang="zh-CN" dirty="0"/>
              <a:t>assets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into</a:t>
            </a:r>
            <a:r>
              <a:rPr kumimoji="1" lang="zh-CN" altLang="en-US" dirty="0"/>
              <a:t> </a:t>
            </a:r>
            <a:r>
              <a:rPr kumimoji="1" lang="en-US" altLang="zh-CN" dirty="0"/>
              <a:t>latent</a:t>
            </a:r>
            <a:r>
              <a:rPr kumimoji="1" lang="zh-CN" altLang="en-US" dirty="0"/>
              <a:t> </a:t>
            </a:r>
            <a:r>
              <a:rPr kumimoji="1" lang="en-US" altLang="zh-CN" dirty="0"/>
              <a:t>space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learning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saving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computation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cost</a:t>
            </a:r>
          </a:p>
          <a:p>
            <a:r>
              <a:rPr kumimoji="1" lang="en-US" altLang="zh-CN" b="1" dirty="0"/>
              <a:t>	Flow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Transformer:</a:t>
            </a:r>
            <a:r>
              <a:rPr kumimoji="1" lang="zh-CN" altLang="en-US" b="1" dirty="0"/>
              <a:t> </a:t>
            </a:r>
            <a:r>
              <a:rPr kumimoji="1" lang="en-US" altLang="zh-CN" dirty="0"/>
              <a:t>Transformer-based</a:t>
            </a:r>
            <a:r>
              <a:rPr kumimoji="1" lang="zh-CN" altLang="en-US" dirty="0"/>
              <a:t> </a:t>
            </a:r>
            <a:r>
              <a:rPr kumimoji="1" lang="en-US" altLang="zh-CN" dirty="0"/>
              <a:t>denoiser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flow</a:t>
            </a:r>
            <a:r>
              <a:rPr kumimoji="1" lang="zh-CN" altLang="en-US" dirty="0"/>
              <a:t> </a:t>
            </a:r>
            <a:r>
              <a:rPr kumimoji="1" lang="en-US" altLang="zh-CN" dirty="0"/>
              <a:t>matching</a:t>
            </a:r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E2FBE91-9CFE-6819-77DE-E0F60EC57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735" y="2308898"/>
            <a:ext cx="10155152" cy="438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807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9EC44-3659-EF4A-62C1-1A7AA845A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D442F818-A032-0A81-8E1C-57237CA4C351}"/>
              </a:ext>
            </a:extLst>
          </p:cNvPr>
          <p:cNvSpPr txBox="1"/>
          <p:nvPr/>
        </p:nvSpPr>
        <p:spPr>
          <a:xfrm>
            <a:off x="0" y="-89451"/>
            <a:ext cx="116709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b="1" u="sng" dirty="0"/>
              <a:t>TRELLIS</a:t>
            </a:r>
          </a:p>
          <a:p>
            <a:r>
              <a:rPr kumimoji="1" lang="en-US" altLang="zh-CN" sz="2000" b="1" u="sng" dirty="0"/>
              <a:t>CVPR25</a:t>
            </a:r>
            <a:r>
              <a:rPr kumimoji="1" lang="zh-CN" altLang="en-US" sz="2000" b="1" u="sng" dirty="0"/>
              <a:t> </a:t>
            </a:r>
            <a:r>
              <a:rPr kumimoji="1" lang="en-US" altLang="zh-CN" sz="2000" b="1" u="sng" dirty="0" err="1"/>
              <a:t>SpotLight</a:t>
            </a:r>
            <a:endParaRPr kumimoji="1" lang="en-US" altLang="zh-CN" sz="2000" b="1" u="sng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2AFF2B1-F67D-D2BB-D163-BD2C72C897D2}"/>
              </a:ext>
            </a:extLst>
          </p:cNvPr>
          <p:cNvSpPr txBox="1"/>
          <p:nvPr/>
        </p:nvSpPr>
        <p:spPr>
          <a:xfrm>
            <a:off x="481249" y="1182756"/>
            <a:ext cx="10004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/>
              <a:t>Methods: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3D-VAE</a:t>
            </a:r>
            <a:endParaRPr kumimoji="1"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07FD8AD-2422-D9AA-F55D-947A9D317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30" y="3565287"/>
            <a:ext cx="11897139" cy="255999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60023F0-808C-D1CB-D8C7-DDFC8D7E0F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2819"/>
          <a:stretch>
            <a:fillRect/>
          </a:stretch>
        </p:blipFill>
        <p:spPr>
          <a:xfrm>
            <a:off x="1590535" y="1747077"/>
            <a:ext cx="2096881" cy="152475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25480C9-2F92-C421-0B67-EEBAE856664A}"/>
              </a:ext>
            </a:extLst>
          </p:cNvPr>
          <p:cNvSpPr/>
          <p:nvPr/>
        </p:nvSpPr>
        <p:spPr>
          <a:xfrm>
            <a:off x="1283865" y="2122555"/>
            <a:ext cx="836925" cy="508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FD62B8E-F058-4615-95AD-E68AF4DC15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53" t="12215"/>
          <a:stretch>
            <a:fillRect/>
          </a:stretch>
        </p:blipFill>
        <p:spPr>
          <a:xfrm>
            <a:off x="5168347" y="1657473"/>
            <a:ext cx="1490871" cy="153233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9169B9F-ACF3-AEAF-5E28-4A814EB6D3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627" y="1367422"/>
            <a:ext cx="1345927" cy="186540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13E6762-FAD8-AA2E-F253-85B288AC054C}"/>
              </a:ext>
            </a:extLst>
          </p:cNvPr>
          <p:cNvSpPr txBox="1"/>
          <p:nvPr/>
        </p:nvSpPr>
        <p:spPr>
          <a:xfrm>
            <a:off x="1819204" y="3201726"/>
            <a:ext cx="1639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b="1" dirty="0"/>
              <a:t>3D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Gaussians</a:t>
            </a:r>
            <a:endParaRPr kumimoji="1"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56EC58C-6368-531F-DF17-E9D7D24914AD}"/>
              </a:ext>
            </a:extLst>
          </p:cNvPr>
          <p:cNvSpPr txBox="1"/>
          <p:nvPr/>
        </p:nvSpPr>
        <p:spPr>
          <a:xfrm>
            <a:off x="5019677" y="3214575"/>
            <a:ext cx="1788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b="1" dirty="0"/>
              <a:t>Radiance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Fields</a:t>
            </a:r>
            <a:endParaRPr kumimoji="1"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3F1A273-D2DA-4C9B-A397-8D0DDD738397}"/>
              </a:ext>
            </a:extLst>
          </p:cNvPr>
          <p:cNvSpPr txBox="1"/>
          <p:nvPr/>
        </p:nvSpPr>
        <p:spPr>
          <a:xfrm>
            <a:off x="8668576" y="3214575"/>
            <a:ext cx="1788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b="1" dirty="0"/>
              <a:t>Meshes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6267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85D0E-5039-2196-8061-0856D15F7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085F519F-3C84-EE73-A141-788EFA23915B}"/>
              </a:ext>
            </a:extLst>
          </p:cNvPr>
          <p:cNvSpPr txBox="1"/>
          <p:nvPr/>
        </p:nvSpPr>
        <p:spPr>
          <a:xfrm>
            <a:off x="0" y="-89451"/>
            <a:ext cx="116709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b="1" u="sng" dirty="0"/>
              <a:t>TRELLIS</a:t>
            </a:r>
          </a:p>
          <a:p>
            <a:r>
              <a:rPr kumimoji="1" lang="en-US" altLang="zh-CN" sz="2000" b="1" u="sng" dirty="0"/>
              <a:t>CVPR25</a:t>
            </a:r>
            <a:r>
              <a:rPr kumimoji="1" lang="zh-CN" altLang="en-US" sz="2000" b="1" u="sng" dirty="0"/>
              <a:t> </a:t>
            </a:r>
            <a:r>
              <a:rPr kumimoji="1" lang="en-US" altLang="zh-CN" sz="2000" b="1" u="sng" dirty="0" err="1"/>
              <a:t>SpotLight</a:t>
            </a:r>
            <a:endParaRPr kumimoji="1" lang="en-US" altLang="zh-CN" sz="2000" b="1" u="sng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A577BD3-9F7E-8AB6-96DE-9991771EC025}"/>
              </a:ext>
            </a:extLst>
          </p:cNvPr>
          <p:cNvSpPr txBox="1"/>
          <p:nvPr/>
        </p:nvSpPr>
        <p:spPr>
          <a:xfrm>
            <a:off x="481249" y="1182756"/>
            <a:ext cx="10004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/>
              <a:t>Methods: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3D-VAE</a:t>
            </a:r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D4F64F9-146B-A293-877B-7897D084B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518" y="1747077"/>
            <a:ext cx="2123887" cy="495962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D1A7E2CF-FDF0-43B8-38A1-7217DD893CF8}"/>
              </a:ext>
            </a:extLst>
          </p:cNvPr>
          <p:cNvSpPr txBox="1"/>
          <p:nvPr/>
        </p:nvSpPr>
        <p:spPr>
          <a:xfrm>
            <a:off x="3903623" y="2586142"/>
            <a:ext cx="8440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/>
              <a:t>3D-W-MHA:</a:t>
            </a:r>
            <a:r>
              <a:rPr kumimoji="1" lang="zh-CN" altLang="en-US" b="1" dirty="0"/>
              <a:t> </a:t>
            </a:r>
            <a:r>
              <a:rPr kumimoji="1" lang="en-US" altLang="zh-CN" dirty="0"/>
              <a:t>3D</a:t>
            </a:r>
            <a:r>
              <a:rPr kumimoji="1" lang="zh-CN" altLang="en-US" dirty="0"/>
              <a:t> </a:t>
            </a:r>
            <a:r>
              <a:rPr kumimoji="1" lang="en-US" altLang="zh-CN" dirty="0"/>
              <a:t>windowed</a:t>
            </a:r>
            <a:r>
              <a:rPr kumimoji="1" lang="zh-CN" altLang="en-US" dirty="0"/>
              <a:t> </a:t>
            </a:r>
            <a:r>
              <a:rPr kumimoji="1" lang="en-US" altLang="zh-CN" dirty="0"/>
              <a:t>multi-head</a:t>
            </a:r>
            <a:r>
              <a:rPr kumimoji="1" lang="zh-CN" altLang="en-US" dirty="0"/>
              <a:t> </a:t>
            </a:r>
            <a:r>
              <a:rPr kumimoji="1" lang="en-US" altLang="zh-CN" dirty="0"/>
              <a:t>attention</a:t>
            </a:r>
          </a:p>
          <a:p>
            <a:r>
              <a:rPr kumimoji="1" lang="en-US" altLang="zh-CN" b="1" dirty="0"/>
              <a:t>3D-SW-MHA:</a:t>
            </a:r>
            <a:r>
              <a:rPr kumimoji="1" lang="zh-CN" altLang="en-US" b="1" dirty="0"/>
              <a:t> </a:t>
            </a:r>
            <a:r>
              <a:rPr kumimoji="1" lang="en-US" altLang="zh-CN" dirty="0"/>
              <a:t>3D</a:t>
            </a:r>
            <a:r>
              <a:rPr kumimoji="1" lang="zh-CN" altLang="en-US" dirty="0"/>
              <a:t> </a:t>
            </a:r>
            <a:r>
              <a:rPr kumimoji="1" lang="en-US" altLang="zh-CN" dirty="0"/>
              <a:t>shift-windowed</a:t>
            </a:r>
            <a:r>
              <a:rPr kumimoji="1" lang="zh-CN" altLang="en-US" dirty="0"/>
              <a:t> </a:t>
            </a:r>
            <a:r>
              <a:rPr kumimoji="1" lang="en-US" altLang="zh-CN" dirty="0"/>
              <a:t>multi-head</a:t>
            </a:r>
            <a:r>
              <a:rPr kumimoji="1" lang="zh-CN" altLang="en-US" dirty="0"/>
              <a:t> </a:t>
            </a:r>
            <a:r>
              <a:rPr kumimoji="1" lang="en-US" altLang="zh-CN" dirty="0"/>
              <a:t>attention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59844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FDA40-A98C-05C4-E2D5-8FE088972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18FF5699-98B5-4B8A-4286-4E4F938A37CE}"/>
              </a:ext>
            </a:extLst>
          </p:cNvPr>
          <p:cNvSpPr txBox="1"/>
          <p:nvPr/>
        </p:nvSpPr>
        <p:spPr>
          <a:xfrm>
            <a:off x="0" y="-89451"/>
            <a:ext cx="116709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b="1" u="sng" dirty="0"/>
              <a:t>TRELLIS</a:t>
            </a:r>
          </a:p>
          <a:p>
            <a:r>
              <a:rPr kumimoji="1" lang="en-US" altLang="zh-CN" sz="2000" b="1" u="sng" dirty="0"/>
              <a:t>CVPR25</a:t>
            </a:r>
            <a:r>
              <a:rPr kumimoji="1" lang="zh-CN" altLang="en-US" sz="2000" b="1" u="sng" dirty="0"/>
              <a:t> </a:t>
            </a:r>
            <a:r>
              <a:rPr kumimoji="1" lang="en-US" altLang="zh-CN" sz="2000" b="1" u="sng" dirty="0" err="1"/>
              <a:t>SpotLight</a:t>
            </a:r>
            <a:endParaRPr kumimoji="1" lang="en-US" altLang="zh-CN" sz="2000" b="1" u="sng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1C8B374-CE20-9DD9-9114-0AF425F19D04}"/>
              </a:ext>
            </a:extLst>
          </p:cNvPr>
          <p:cNvSpPr txBox="1"/>
          <p:nvPr/>
        </p:nvSpPr>
        <p:spPr>
          <a:xfrm>
            <a:off x="481249" y="1182756"/>
            <a:ext cx="10004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/>
              <a:t>Methods: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3D-assets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Generation</a:t>
            </a:r>
            <a:endParaRPr kumimoji="1"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109EAE7-84A0-A4A1-0056-B4D7DBE31920}"/>
              </a:ext>
            </a:extLst>
          </p:cNvPr>
          <p:cNvSpPr/>
          <p:nvPr/>
        </p:nvSpPr>
        <p:spPr>
          <a:xfrm>
            <a:off x="1283865" y="2122555"/>
            <a:ext cx="836925" cy="508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72D8007-BF36-AF00-FB22-6B20B9D75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86" y="1915159"/>
            <a:ext cx="11524427" cy="238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51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B7788-166D-5BE0-FACA-9B274B331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C5F8072A-264B-5892-8557-0DD7E8B93AC0}"/>
              </a:ext>
            </a:extLst>
          </p:cNvPr>
          <p:cNvSpPr txBox="1"/>
          <p:nvPr/>
        </p:nvSpPr>
        <p:spPr>
          <a:xfrm>
            <a:off x="0" y="-89451"/>
            <a:ext cx="116709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b="1" u="sng" dirty="0"/>
              <a:t>TRELLIS</a:t>
            </a:r>
          </a:p>
          <a:p>
            <a:r>
              <a:rPr kumimoji="1" lang="en-US" altLang="zh-CN" sz="2000" b="1" u="sng" dirty="0"/>
              <a:t>CVPR25</a:t>
            </a:r>
            <a:r>
              <a:rPr kumimoji="1" lang="zh-CN" altLang="en-US" sz="2000" b="1" u="sng" dirty="0"/>
              <a:t> </a:t>
            </a:r>
            <a:r>
              <a:rPr kumimoji="1" lang="en-US" altLang="zh-CN" sz="2000" b="1" u="sng" dirty="0" err="1"/>
              <a:t>SpotLight</a:t>
            </a:r>
            <a:endParaRPr kumimoji="1" lang="en-US" altLang="zh-CN" sz="2000" b="1" u="sng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EBFE8C7-063F-06FA-7785-507C8ECC8259}"/>
              </a:ext>
            </a:extLst>
          </p:cNvPr>
          <p:cNvSpPr txBox="1"/>
          <p:nvPr/>
        </p:nvSpPr>
        <p:spPr>
          <a:xfrm>
            <a:off x="481249" y="1182756"/>
            <a:ext cx="10004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/>
              <a:t>Methods: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3D-assets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Generation</a:t>
            </a:r>
            <a:endParaRPr kumimoji="1"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CF7BC24-3384-BBA1-0617-43045410937F}"/>
              </a:ext>
            </a:extLst>
          </p:cNvPr>
          <p:cNvSpPr/>
          <p:nvPr/>
        </p:nvSpPr>
        <p:spPr>
          <a:xfrm>
            <a:off x="1283865" y="2122555"/>
            <a:ext cx="836925" cy="508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118F972-5E0C-7A88-ED84-BC875784B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168" y="1747077"/>
            <a:ext cx="3654562" cy="464729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D211174-63F7-0292-731C-C427E4218B54}"/>
              </a:ext>
            </a:extLst>
          </p:cNvPr>
          <p:cNvSpPr txBox="1"/>
          <p:nvPr/>
        </p:nvSpPr>
        <p:spPr>
          <a:xfrm>
            <a:off x="5223444" y="1862795"/>
            <a:ext cx="59878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/>
              <a:t>Structure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generation:</a:t>
            </a:r>
            <a:r>
              <a:rPr kumimoji="1" lang="zh-CN" altLang="en-US" b="1" dirty="0"/>
              <a:t> </a:t>
            </a:r>
            <a:endParaRPr kumimoji="1" lang="en-US" altLang="zh-CN" b="1" dirty="0"/>
          </a:p>
          <a:p>
            <a:r>
              <a:rPr kumimoji="1" lang="zh-CN" altLang="en-US" b="1" dirty="0"/>
              <a:t>   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small</a:t>
            </a:r>
            <a:r>
              <a:rPr kumimoji="1" lang="zh-CN" altLang="en-US" dirty="0"/>
              <a:t> </a:t>
            </a:r>
            <a:r>
              <a:rPr kumimoji="1" lang="en-US" altLang="zh-CN" dirty="0"/>
              <a:t>VAE</a:t>
            </a:r>
            <a:r>
              <a:rPr kumimoji="1" lang="zh-CN" altLang="en-US" dirty="0"/>
              <a:t> </a:t>
            </a:r>
            <a:r>
              <a:rPr kumimoji="1" lang="en-US" altLang="zh-CN" dirty="0"/>
              <a:t>+</a:t>
            </a:r>
            <a:r>
              <a:rPr kumimoji="1" lang="zh-CN" altLang="en-US" dirty="0"/>
              <a:t> </a:t>
            </a:r>
            <a:r>
              <a:rPr kumimoji="1" lang="en-US" altLang="zh-CN" dirty="0"/>
              <a:t>Flow</a:t>
            </a:r>
            <a:r>
              <a:rPr kumimoji="1" lang="zh-CN" altLang="en-US" dirty="0"/>
              <a:t> </a:t>
            </a:r>
            <a:r>
              <a:rPr kumimoji="1" lang="en-US" altLang="zh-CN" dirty="0"/>
              <a:t>Matching</a:t>
            </a:r>
          </a:p>
          <a:p>
            <a:r>
              <a:rPr kumimoji="1" lang="en-US" altLang="zh-CN" b="1" dirty="0"/>
              <a:t>Sparse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Flow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Transformer:</a:t>
            </a:r>
            <a:r>
              <a:rPr kumimoji="1" lang="zh-CN" altLang="en-US" b="1" dirty="0"/>
              <a:t> </a:t>
            </a:r>
            <a:endParaRPr kumimoji="1" lang="en-US" altLang="zh-CN" b="1" dirty="0"/>
          </a:p>
          <a:p>
            <a:r>
              <a:rPr kumimoji="1" lang="zh-CN" altLang="en-US" b="1" dirty="0"/>
              <a:t>    </a:t>
            </a:r>
            <a:r>
              <a:rPr kumimoji="1" lang="en-US" altLang="zh-CN" dirty="0"/>
              <a:t>Shorten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length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sequence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3D</a:t>
            </a:r>
            <a:r>
              <a:rPr kumimoji="1" lang="zh-CN" altLang="en-US" dirty="0"/>
              <a:t> </a:t>
            </a:r>
            <a:r>
              <a:rPr kumimoji="1" lang="en-US" altLang="zh-CN" dirty="0"/>
              <a:t>CNN</a:t>
            </a:r>
            <a:r>
              <a:rPr kumimoji="1" lang="zh-CN" altLang="en-US" dirty="0"/>
              <a:t> </a:t>
            </a:r>
            <a:r>
              <a:rPr kumimoji="1" lang="en-US" altLang="zh-CN" dirty="0"/>
              <a:t>+</a:t>
            </a:r>
            <a:r>
              <a:rPr kumimoji="1" lang="zh-CN" altLang="en-US" dirty="0"/>
              <a:t> </a:t>
            </a:r>
            <a:r>
              <a:rPr kumimoji="1" lang="en-US" altLang="zh-CN" dirty="0"/>
              <a:t>Flow</a:t>
            </a:r>
            <a:r>
              <a:rPr kumimoji="1" lang="zh-CN" altLang="en-US" dirty="0"/>
              <a:t> </a:t>
            </a:r>
            <a:r>
              <a:rPr kumimoji="1" lang="en-US" altLang="zh-CN" dirty="0"/>
              <a:t>Matching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70695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660AA-412F-D57E-A9DF-E695EFCDF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318E0E57-C497-A815-C375-EF8666F197D6}"/>
              </a:ext>
            </a:extLst>
          </p:cNvPr>
          <p:cNvSpPr txBox="1"/>
          <p:nvPr/>
        </p:nvSpPr>
        <p:spPr>
          <a:xfrm>
            <a:off x="0" y="-89451"/>
            <a:ext cx="116709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b="1" u="sng" dirty="0"/>
              <a:t>TRELLIS</a:t>
            </a:r>
          </a:p>
          <a:p>
            <a:r>
              <a:rPr kumimoji="1" lang="en-US" altLang="zh-CN" sz="2000" b="1" u="sng" dirty="0"/>
              <a:t>CVPR25</a:t>
            </a:r>
            <a:r>
              <a:rPr kumimoji="1" lang="zh-CN" altLang="en-US" sz="2000" b="1" u="sng" dirty="0"/>
              <a:t> </a:t>
            </a:r>
            <a:r>
              <a:rPr kumimoji="1" lang="en-US" altLang="zh-CN" sz="2000" b="1" u="sng" dirty="0" err="1"/>
              <a:t>SpotLight</a:t>
            </a:r>
            <a:endParaRPr kumimoji="1" lang="en-US" altLang="zh-CN" sz="2000" b="1" u="sng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E9B4B6A-BB8F-A38D-10C4-93F6639AA09D}"/>
              </a:ext>
            </a:extLst>
          </p:cNvPr>
          <p:cNvSpPr txBox="1"/>
          <p:nvPr/>
        </p:nvSpPr>
        <p:spPr>
          <a:xfrm>
            <a:off x="481249" y="1182756"/>
            <a:ext cx="10004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/>
              <a:t>Results</a:t>
            </a:r>
            <a:endParaRPr kumimoji="1"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CC1C61C-4734-A5E9-6F1F-94B1A81F1936}"/>
              </a:ext>
            </a:extLst>
          </p:cNvPr>
          <p:cNvSpPr/>
          <p:nvPr/>
        </p:nvSpPr>
        <p:spPr>
          <a:xfrm>
            <a:off x="1283865" y="2122555"/>
            <a:ext cx="836925" cy="508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4DEBF3E-32A0-0836-0FB1-865B708B0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404" y="1261644"/>
            <a:ext cx="6881191" cy="541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3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69764-0340-F999-1176-D82FE0FA5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7A6C723F-1BE5-F082-EF67-3582E692642B}"/>
              </a:ext>
            </a:extLst>
          </p:cNvPr>
          <p:cNvSpPr txBox="1"/>
          <p:nvPr/>
        </p:nvSpPr>
        <p:spPr>
          <a:xfrm>
            <a:off x="0" y="-89451"/>
            <a:ext cx="116709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b="1" u="sng" dirty="0"/>
              <a:t>MV-Adapter</a:t>
            </a:r>
          </a:p>
          <a:p>
            <a:r>
              <a:rPr kumimoji="1" lang="en-US" altLang="zh-CN" sz="2000" b="1" u="sng" dirty="0"/>
              <a:t>Arxiv2412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15BFCC5-589B-A3ED-04F4-DD5784CED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599" y="2338537"/>
            <a:ext cx="8686801" cy="248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51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7A849-93D1-08D7-9A1E-01D9FE0C7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553C950A-BB29-A5F5-7B83-5BBC14159122}"/>
              </a:ext>
            </a:extLst>
          </p:cNvPr>
          <p:cNvSpPr txBox="1"/>
          <p:nvPr/>
        </p:nvSpPr>
        <p:spPr>
          <a:xfrm>
            <a:off x="0" y="-89451"/>
            <a:ext cx="116709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b="1" u="sng" dirty="0"/>
              <a:t>MV-Adapter</a:t>
            </a:r>
          </a:p>
          <a:p>
            <a:r>
              <a:rPr kumimoji="1" lang="en-US" altLang="zh-CN" sz="2000" b="1" u="sng" dirty="0"/>
              <a:t>Arxiv2412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C1D2B56-9C59-D41B-595F-39847C10875B}"/>
              </a:ext>
            </a:extLst>
          </p:cNvPr>
          <p:cNvSpPr txBox="1"/>
          <p:nvPr/>
        </p:nvSpPr>
        <p:spPr>
          <a:xfrm>
            <a:off x="481249" y="1182756"/>
            <a:ext cx="10004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/>
              <a:t>Setting:</a:t>
            </a:r>
            <a:r>
              <a:rPr kumimoji="1" lang="zh-CN" altLang="en-US" b="1" dirty="0"/>
              <a:t> </a:t>
            </a:r>
            <a:r>
              <a:rPr kumimoji="1" lang="en-US" altLang="zh-CN" dirty="0"/>
              <a:t>Given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text</a:t>
            </a:r>
            <a:r>
              <a:rPr kumimoji="1" lang="zh-CN" altLang="en-US" dirty="0"/>
              <a:t> </a:t>
            </a:r>
            <a:r>
              <a:rPr kumimoji="1" lang="en-US" altLang="zh-CN" dirty="0"/>
              <a:t>or</a:t>
            </a:r>
            <a:r>
              <a:rPr kumimoji="1" lang="zh-CN" altLang="en-US" dirty="0"/>
              <a:t> </a:t>
            </a:r>
            <a:r>
              <a:rPr kumimoji="1" lang="en-US" altLang="zh-CN" dirty="0"/>
              <a:t>an</a:t>
            </a:r>
            <a:r>
              <a:rPr kumimoji="1" lang="zh-CN" altLang="en-US" dirty="0"/>
              <a:t> </a:t>
            </a:r>
            <a:r>
              <a:rPr kumimoji="1" lang="en-US" altLang="zh-CN" dirty="0"/>
              <a:t>image,</a:t>
            </a:r>
            <a:r>
              <a:rPr kumimoji="1" lang="zh-CN" altLang="en-US" dirty="0"/>
              <a:t> </a:t>
            </a:r>
            <a:r>
              <a:rPr kumimoji="1" lang="en-US" altLang="zh-CN" dirty="0"/>
              <a:t>generate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corresponding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multi-view</a:t>
            </a:r>
            <a:r>
              <a:rPr kumimoji="1" lang="zh-CN" altLang="en-US" dirty="0"/>
              <a:t> </a:t>
            </a:r>
            <a:r>
              <a:rPr kumimoji="1" lang="en-US" altLang="zh-CN" dirty="0"/>
              <a:t>images</a:t>
            </a:r>
            <a:endParaRPr kumimoji="1"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3087B22-D5D2-1CCB-B60F-2B7D48179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747077"/>
            <a:ext cx="7772400" cy="256145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0551EBF-BAE8-9CE9-435A-5EE5F4E40DC2}"/>
              </a:ext>
            </a:extLst>
          </p:cNvPr>
          <p:cNvSpPr txBox="1"/>
          <p:nvPr/>
        </p:nvSpPr>
        <p:spPr>
          <a:xfrm>
            <a:off x="481249" y="4308536"/>
            <a:ext cx="108294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/>
              <a:t>Motivation:</a:t>
            </a:r>
            <a:r>
              <a:rPr kumimoji="1" lang="zh-CN" altLang="en-US" b="1" dirty="0"/>
              <a:t> </a:t>
            </a:r>
            <a:endParaRPr kumimoji="1" lang="en-US" altLang="zh-CN" b="1" dirty="0"/>
          </a:p>
          <a:p>
            <a:r>
              <a:rPr kumimoji="1" lang="en-US" altLang="zh-CN" b="1" dirty="0"/>
              <a:t>	</a:t>
            </a:r>
            <a:r>
              <a:rPr kumimoji="1" lang="en-US" altLang="zh-CN" dirty="0"/>
              <a:t>Previous</a:t>
            </a:r>
            <a:r>
              <a:rPr kumimoji="1" lang="zh-CN" altLang="en-US" dirty="0"/>
              <a:t> </a:t>
            </a:r>
            <a:r>
              <a:rPr kumimoji="1" lang="en-US" altLang="zh-CN" dirty="0"/>
              <a:t>multi-view</a:t>
            </a:r>
            <a:r>
              <a:rPr kumimoji="1" lang="zh-CN" altLang="en-US" dirty="0"/>
              <a:t> </a:t>
            </a:r>
            <a:r>
              <a:rPr kumimoji="1" lang="en-US" altLang="zh-CN" dirty="0"/>
              <a:t>diffusion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models</a:t>
            </a:r>
            <a:r>
              <a:rPr kumimoji="1" lang="zh-CN" altLang="en-US" dirty="0"/>
              <a:t> </a:t>
            </a:r>
            <a:r>
              <a:rPr kumimoji="1" lang="en-US" altLang="zh-CN" dirty="0"/>
              <a:t>make</a:t>
            </a:r>
            <a:r>
              <a:rPr kumimoji="1" lang="zh-CN" altLang="en-US" dirty="0"/>
              <a:t> </a:t>
            </a:r>
            <a:r>
              <a:rPr kumimoji="1" lang="en-US" altLang="zh-CN" dirty="0"/>
              <a:t>invasive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modifications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t2i</a:t>
            </a:r>
            <a:r>
              <a:rPr kumimoji="1" lang="zh-CN" altLang="en-US" dirty="0"/>
              <a:t> </a:t>
            </a:r>
            <a:r>
              <a:rPr kumimoji="1" lang="en-US" altLang="zh-CN" dirty="0"/>
              <a:t>diffusion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models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need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fully</a:t>
            </a:r>
            <a:r>
              <a:rPr kumimoji="1" lang="zh-CN" altLang="en-US" dirty="0"/>
              <a:t> </a:t>
            </a:r>
            <a:r>
              <a:rPr kumimoji="1" lang="en-US" altLang="zh-CN" dirty="0"/>
              <a:t>finetuned.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r>
              <a:rPr kumimoji="1" lang="en-US" altLang="zh-CN" dirty="0"/>
              <a:t>	This</a:t>
            </a:r>
            <a:r>
              <a:rPr kumimoji="1" lang="zh-CN" altLang="en-US" dirty="0"/>
              <a:t> </a:t>
            </a:r>
            <a:r>
              <a:rPr kumimoji="1" lang="en-US" altLang="zh-CN" dirty="0"/>
              <a:t>paper</a:t>
            </a:r>
            <a:r>
              <a:rPr kumimoji="1" lang="zh-CN" altLang="en-US" dirty="0"/>
              <a:t> </a:t>
            </a:r>
            <a:r>
              <a:rPr kumimoji="1" lang="en-US" altLang="zh-CN" dirty="0"/>
              <a:t>instead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designs</a:t>
            </a:r>
            <a:r>
              <a:rPr kumimoji="1" lang="zh-CN" altLang="en-US" dirty="0"/>
              <a:t> </a:t>
            </a:r>
            <a:r>
              <a:rPr kumimoji="1" lang="en-US" altLang="zh-CN" dirty="0"/>
              <a:t>an</a:t>
            </a:r>
            <a:r>
              <a:rPr kumimoji="1" lang="zh-CN" altLang="en-US" dirty="0"/>
              <a:t> </a:t>
            </a:r>
            <a:r>
              <a:rPr kumimoji="1" lang="en-US" altLang="zh-CN" dirty="0"/>
              <a:t>adapter-based</a:t>
            </a:r>
            <a:r>
              <a:rPr kumimoji="1" lang="zh-CN" altLang="en-US" dirty="0"/>
              <a:t> </a:t>
            </a:r>
            <a:r>
              <a:rPr kumimoji="1" lang="en-US" altLang="zh-CN" dirty="0"/>
              <a:t>method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reduce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computation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cost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preserves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prior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t2i</a:t>
            </a:r>
            <a:r>
              <a:rPr kumimoji="1" lang="zh-CN" altLang="en-US" dirty="0"/>
              <a:t> </a:t>
            </a:r>
            <a:r>
              <a:rPr kumimoji="1" lang="en-US" altLang="zh-CN" dirty="0"/>
              <a:t>diffusion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models.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9583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EED62-97D4-D5A2-BDDF-25D3D09C6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DCF1F040-B7F2-BC32-2DA9-8B933D492E6D}"/>
              </a:ext>
            </a:extLst>
          </p:cNvPr>
          <p:cNvSpPr txBox="1"/>
          <p:nvPr/>
        </p:nvSpPr>
        <p:spPr>
          <a:xfrm>
            <a:off x="0" y="-89451"/>
            <a:ext cx="116709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b="1" u="sng" dirty="0"/>
              <a:t>MV-Adapter</a:t>
            </a:r>
          </a:p>
          <a:p>
            <a:r>
              <a:rPr kumimoji="1" lang="en-US" altLang="zh-CN" sz="2000" b="1" u="sng" dirty="0"/>
              <a:t>Arxiv2412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4BB61B7-DA44-E604-63BC-2F2BB618A4D9}"/>
              </a:ext>
            </a:extLst>
          </p:cNvPr>
          <p:cNvSpPr txBox="1"/>
          <p:nvPr/>
        </p:nvSpPr>
        <p:spPr>
          <a:xfrm>
            <a:off x="481249" y="1182756"/>
            <a:ext cx="10004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/>
              <a:t>Methods:</a:t>
            </a:r>
          </a:p>
          <a:p>
            <a:r>
              <a:rPr kumimoji="1" lang="zh-CN" altLang="en-US" b="1" dirty="0"/>
              <a:t>    </a:t>
            </a:r>
            <a:r>
              <a:rPr kumimoji="1" lang="en-US" altLang="zh-CN" b="1" dirty="0"/>
              <a:t>-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Overall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Pipeline</a:t>
            </a:r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563C3A1-BBAA-DF74-5D01-41D525E65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538" y="2421489"/>
            <a:ext cx="7910352" cy="245992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030D5EF-E176-BD86-0F44-6EE26E1F0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37593"/>
            <a:ext cx="3921538" cy="282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5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5E737-0B51-0735-BA7A-3B4F619B8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C6282D31-309C-64E0-298D-51751A01B584}"/>
              </a:ext>
            </a:extLst>
          </p:cNvPr>
          <p:cNvSpPr txBox="1"/>
          <p:nvPr/>
        </p:nvSpPr>
        <p:spPr>
          <a:xfrm>
            <a:off x="0" y="-89451"/>
            <a:ext cx="116709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b="1" u="sng" dirty="0"/>
              <a:t>MV-Adapter</a:t>
            </a:r>
          </a:p>
          <a:p>
            <a:r>
              <a:rPr kumimoji="1" lang="en-US" altLang="zh-CN" sz="2000" b="1" u="sng" dirty="0"/>
              <a:t>Arxiv2412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ABB24A5-3F46-FF81-A58C-969D7E643DAD}"/>
              </a:ext>
            </a:extLst>
          </p:cNvPr>
          <p:cNvSpPr txBox="1"/>
          <p:nvPr/>
        </p:nvSpPr>
        <p:spPr>
          <a:xfrm>
            <a:off x="481249" y="1182756"/>
            <a:ext cx="10004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/>
              <a:t>Methods:</a:t>
            </a:r>
          </a:p>
          <a:p>
            <a:r>
              <a:rPr kumimoji="1" lang="zh-CN" altLang="en-US" b="1" dirty="0"/>
              <a:t>    </a:t>
            </a:r>
            <a:r>
              <a:rPr kumimoji="1" lang="en-US" altLang="zh-CN" b="1" dirty="0"/>
              <a:t>-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Multi-view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Attention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and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Image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Cross-Attention</a:t>
            </a:r>
            <a:endParaRPr kumimoji="1"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1397C2F-12E7-87D9-C7C0-307AE06FB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426" y="2405270"/>
            <a:ext cx="4729148" cy="361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329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03EB8-9390-287B-0FFA-5DD8199A9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61072A3D-0A53-3A45-F435-AB178274C3EA}"/>
              </a:ext>
            </a:extLst>
          </p:cNvPr>
          <p:cNvSpPr txBox="1"/>
          <p:nvPr/>
        </p:nvSpPr>
        <p:spPr>
          <a:xfrm>
            <a:off x="0" y="-89451"/>
            <a:ext cx="116709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b="1" u="sng" dirty="0"/>
              <a:t>MV-Adapter</a:t>
            </a:r>
          </a:p>
          <a:p>
            <a:r>
              <a:rPr kumimoji="1" lang="en-US" altLang="zh-CN" sz="2000" b="1" u="sng" dirty="0"/>
              <a:t>Arxiv2412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AA2A4D9-24BA-3C41-5526-3C66C41DB422}"/>
              </a:ext>
            </a:extLst>
          </p:cNvPr>
          <p:cNvSpPr txBox="1"/>
          <p:nvPr/>
        </p:nvSpPr>
        <p:spPr>
          <a:xfrm>
            <a:off x="481249" y="1182756"/>
            <a:ext cx="10004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/>
              <a:t>Results:</a:t>
            </a:r>
          </a:p>
          <a:p>
            <a:r>
              <a:rPr kumimoji="1" lang="zh-CN" altLang="en-US" b="1" dirty="0"/>
              <a:t>    </a:t>
            </a:r>
            <a:endParaRPr kumimoji="1"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38CCA24-9766-3B92-CC5C-AD0009800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059" y="2376307"/>
            <a:ext cx="10490934" cy="311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86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92F00-4A55-E0DC-634E-7FE69F11C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D30EE3E3-E6F9-8580-24E4-4CADA5FB530C}"/>
              </a:ext>
            </a:extLst>
          </p:cNvPr>
          <p:cNvSpPr txBox="1"/>
          <p:nvPr/>
        </p:nvSpPr>
        <p:spPr>
          <a:xfrm>
            <a:off x="0" y="-89451"/>
            <a:ext cx="116709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b="1" u="sng" dirty="0"/>
              <a:t>MV-Adapter</a:t>
            </a:r>
          </a:p>
          <a:p>
            <a:r>
              <a:rPr kumimoji="1" lang="en-US" altLang="zh-CN" sz="2000" b="1" u="sng" dirty="0"/>
              <a:t>Arxiv2412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78DB7B7-A292-5F49-40D4-4DA499702CF2}"/>
              </a:ext>
            </a:extLst>
          </p:cNvPr>
          <p:cNvSpPr txBox="1"/>
          <p:nvPr/>
        </p:nvSpPr>
        <p:spPr>
          <a:xfrm>
            <a:off x="481249" y="1182756"/>
            <a:ext cx="10004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/>
              <a:t>Limitations:</a:t>
            </a:r>
          </a:p>
          <a:p>
            <a:r>
              <a:rPr kumimoji="1" lang="zh-CN" altLang="en-US" b="1" dirty="0"/>
              <a:t>    </a:t>
            </a:r>
            <a:r>
              <a:rPr kumimoji="1" lang="en-US" altLang="zh-CN" b="1" dirty="0"/>
              <a:t>1.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Limited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to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the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6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fixed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camera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viewpoints.</a:t>
            </a:r>
          </a:p>
          <a:p>
            <a:r>
              <a:rPr kumimoji="1" lang="zh-CN" altLang="en-US" b="1" dirty="0"/>
              <a:t>    </a:t>
            </a:r>
            <a:r>
              <a:rPr kumimoji="1" lang="en-US" altLang="zh-CN" b="1" dirty="0"/>
              <a:t>2.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Failed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to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solve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the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inconsistency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issue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of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multi-view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diffusion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models.</a:t>
            </a:r>
          </a:p>
        </p:txBody>
      </p:sp>
    </p:spTree>
    <p:extLst>
      <p:ext uri="{BB962C8B-B14F-4D97-AF65-F5344CB8AC3E}">
        <p14:creationId xmlns:p14="http://schemas.microsoft.com/office/powerpoint/2010/main" val="256749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F963A-6593-855F-762B-00466CBA4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3431B034-D772-5751-0A6E-477514E93A0B}"/>
              </a:ext>
            </a:extLst>
          </p:cNvPr>
          <p:cNvSpPr txBox="1"/>
          <p:nvPr/>
        </p:nvSpPr>
        <p:spPr>
          <a:xfrm>
            <a:off x="0" y="-89451"/>
            <a:ext cx="116709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b="1" u="sng" dirty="0"/>
              <a:t>TRELLIS</a:t>
            </a:r>
          </a:p>
          <a:p>
            <a:r>
              <a:rPr kumimoji="1" lang="en-US" altLang="zh-CN" sz="2000" b="1" u="sng" dirty="0"/>
              <a:t>CVPR25</a:t>
            </a:r>
            <a:r>
              <a:rPr kumimoji="1" lang="zh-CN" altLang="en-US" sz="2000" b="1" u="sng" dirty="0"/>
              <a:t> </a:t>
            </a:r>
            <a:r>
              <a:rPr kumimoji="1" lang="en-US" altLang="zh-CN" sz="2000" b="1" u="sng" dirty="0" err="1"/>
              <a:t>SpotLight</a:t>
            </a:r>
            <a:endParaRPr kumimoji="1" lang="en-US" altLang="zh-CN" sz="2000" b="1" u="sng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4032EF3-7F5B-D26B-2193-BE6C806EA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691" y="2050973"/>
            <a:ext cx="9338618" cy="233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9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CE63F-BA8B-FB91-6071-12AE1088B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6327FE2C-F758-A10E-029C-3534ED06A485}"/>
              </a:ext>
            </a:extLst>
          </p:cNvPr>
          <p:cNvSpPr txBox="1"/>
          <p:nvPr/>
        </p:nvSpPr>
        <p:spPr>
          <a:xfrm>
            <a:off x="0" y="-89451"/>
            <a:ext cx="116709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b="1" u="sng" dirty="0"/>
              <a:t>TRELLIS</a:t>
            </a:r>
          </a:p>
          <a:p>
            <a:r>
              <a:rPr kumimoji="1" lang="en-US" altLang="zh-CN" sz="2000" b="1" u="sng" dirty="0"/>
              <a:t>CVPR25</a:t>
            </a:r>
            <a:r>
              <a:rPr kumimoji="1" lang="zh-CN" altLang="en-US" sz="2000" b="1" u="sng" dirty="0"/>
              <a:t> </a:t>
            </a:r>
            <a:r>
              <a:rPr kumimoji="1" lang="en-US" altLang="zh-CN" sz="2000" b="1" u="sng" dirty="0" err="1"/>
              <a:t>SpotLight</a:t>
            </a:r>
            <a:endParaRPr kumimoji="1" lang="en-US" altLang="zh-CN" sz="2000" b="1" u="sng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C401ABD-A2D0-6723-3C31-AA5015225055}"/>
              </a:ext>
            </a:extLst>
          </p:cNvPr>
          <p:cNvSpPr txBox="1"/>
          <p:nvPr/>
        </p:nvSpPr>
        <p:spPr>
          <a:xfrm>
            <a:off x="481249" y="1182756"/>
            <a:ext cx="10004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/>
              <a:t>Setting:</a:t>
            </a:r>
            <a:r>
              <a:rPr kumimoji="1" lang="zh-CN" altLang="en-US" b="1" dirty="0"/>
              <a:t> </a:t>
            </a:r>
            <a:r>
              <a:rPr kumimoji="1" lang="en-US" altLang="zh-CN" dirty="0"/>
              <a:t>Given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text</a:t>
            </a:r>
            <a:r>
              <a:rPr kumimoji="1" lang="zh-CN" altLang="en-US" dirty="0"/>
              <a:t> </a:t>
            </a:r>
            <a:r>
              <a:rPr kumimoji="1" lang="en-US" altLang="zh-CN" dirty="0"/>
              <a:t>or</a:t>
            </a:r>
            <a:r>
              <a:rPr kumimoji="1" lang="zh-CN" altLang="en-US" dirty="0"/>
              <a:t> </a:t>
            </a:r>
            <a:r>
              <a:rPr kumimoji="1" lang="en-US" altLang="zh-CN" dirty="0"/>
              <a:t>an</a:t>
            </a:r>
            <a:r>
              <a:rPr kumimoji="1" lang="zh-CN" altLang="en-US" dirty="0"/>
              <a:t> </a:t>
            </a:r>
            <a:r>
              <a:rPr kumimoji="1" lang="en-US" altLang="zh-CN" dirty="0"/>
              <a:t>image,</a:t>
            </a:r>
            <a:r>
              <a:rPr kumimoji="1" lang="zh-CN" altLang="en-US" dirty="0"/>
              <a:t> </a:t>
            </a:r>
            <a:r>
              <a:rPr kumimoji="1" lang="en-US" altLang="zh-CN" dirty="0"/>
              <a:t>generate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corresponding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3D</a:t>
            </a:r>
            <a:r>
              <a:rPr kumimoji="1" lang="zh-CN" altLang="en-US" dirty="0"/>
              <a:t> </a:t>
            </a:r>
            <a:r>
              <a:rPr kumimoji="1" lang="en-US" altLang="zh-CN" dirty="0"/>
              <a:t>assets</a:t>
            </a:r>
            <a:r>
              <a:rPr kumimoji="1" lang="zh-CN" altLang="en-US" dirty="0"/>
              <a:t> </a:t>
            </a:r>
            <a:r>
              <a:rPr kumimoji="1" lang="en-US" altLang="zh-CN" dirty="0"/>
              <a:t>(3DGS,</a:t>
            </a:r>
            <a:r>
              <a:rPr kumimoji="1" lang="zh-CN" altLang="en-US" dirty="0"/>
              <a:t> </a:t>
            </a:r>
            <a:r>
              <a:rPr kumimoji="1" lang="en-US" altLang="zh-CN" dirty="0"/>
              <a:t>RF,</a:t>
            </a:r>
            <a:r>
              <a:rPr kumimoji="1" lang="zh-CN" altLang="en-US" dirty="0"/>
              <a:t> </a:t>
            </a:r>
            <a:r>
              <a:rPr kumimoji="1" lang="en-US" altLang="zh-CN" dirty="0"/>
              <a:t>Mesh)</a:t>
            </a:r>
            <a:endParaRPr kumimoji="1"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CF53E71-6EF8-6274-49E0-C222E84B4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891" y="1552088"/>
            <a:ext cx="9314217" cy="385444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75B9F31-F3F6-E280-6C15-667CC476677E}"/>
              </a:ext>
            </a:extLst>
          </p:cNvPr>
          <p:cNvSpPr txBox="1"/>
          <p:nvPr/>
        </p:nvSpPr>
        <p:spPr>
          <a:xfrm>
            <a:off x="481249" y="5490578"/>
            <a:ext cx="10004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/>
              <a:t>Setting:</a:t>
            </a:r>
            <a:r>
              <a:rPr kumimoji="1" lang="zh-CN" altLang="en-US" b="1" dirty="0"/>
              <a:t> </a:t>
            </a:r>
            <a:r>
              <a:rPr kumimoji="1" lang="en-US" altLang="zh-CN" dirty="0"/>
              <a:t>Introduce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novel</a:t>
            </a:r>
            <a:r>
              <a:rPr kumimoji="1" lang="zh-CN" altLang="en-US" dirty="0"/>
              <a:t> </a:t>
            </a:r>
            <a:r>
              <a:rPr kumimoji="1" lang="en-US" altLang="zh-CN" dirty="0"/>
              <a:t>3D</a:t>
            </a:r>
            <a:r>
              <a:rPr kumimoji="1" lang="zh-CN" altLang="en-US" dirty="0"/>
              <a:t> </a:t>
            </a:r>
            <a:r>
              <a:rPr kumimoji="1" lang="en-US" altLang="zh-CN" dirty="0"/>
              <a:t>generation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method</a:t>
            </a:r>
            <a:r>
              <a:rPr kumimoji="1" lang="zh-CN" altLang="en-US" dirty="0"/>
              <a:t> </a:t>
            </a:r>
            <a:r>
              <a:rPr kumimoji="1" lang="en-US" altLang="zh-CN" dirty="0"/>
              <a:t>based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latent</a:t>
            </a:r>
            <a:r>
              <a:rPr kumimoji="1" lang="zh-CN" altLang="en-US" dirty="0"/>
              <a:t> </a:t>
            </a:r>
            <a:r>
              <a:rPr kumimoji="1" lang="en-US" altLang="zh-CN" dirty="0"/>
              <a:t>representation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77387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27084</TotalTime>
  <Words>278</Words>
  <Application>Microsoft Macintosh PowerPoint</Application>
  <PresentationFormat>宽屏</PresentationFormat>
  <Paragraphs>66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19" baseType="lpstr">
      <vt:lpstr>等线</vt:lpstr>
      <vt:lpstr>等线 Light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Yu Wang</dc:creator>
  <cp:lastModifiedBy>Yu Wang</cp:lastModifiedBy>
  <cp:revision>75</cp:revision>
  <dcterms:created xsi:type="dcterms:W3CDTF">2024-09-18T08:19:21Z</dcterms:created>
  <dcterms:modified xsi:type="dcterms:W3CDTF">2025-05-23T03:43:24Z</dcterms:modified>
</cp:coreProperties>
</file>